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1" r:id="rId4"/>
    <p:sldId id="276" r:id="rId5"/>
    <p:sldId id="277" r:id="rId6"/>
    <p:sldId id="278" r:id="rId7"/>
    <p:sldId id="279" r:id="rId8"/>
    <p:sldId id="280" r:id="rId9"/>
    <p:sldId id="281" r:id="rId10"/>
    <p:sldId id="258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AD4B"/>
    <a:srgbClr val="114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58"/>
  </p:normalViewPr>
  <p:slideViewPr>
    <p:cSldViewPr snapToGrid="0">
      <p:cViewPr varScale="1">
        <p:scale>
          <a:sx n="120" d="100"/>
          <a:sy n="120" d="100"/>
        </p:scale>
        <p:origin x="5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69AEA-8386-5A47-941C-86B9890A7D63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A1BF3-B45C-9A40-9E39-196CA2FEDD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8039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9128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D87BE-C81B-9AD8-6E5D-99F4C251C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6E6B824E-FBA6-D52E-6F27-7EC238B8C1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B8FA1248-261C-314D-4EC8-D1D0C08BBE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B327117-80B0-C5F2-7ED4-580EE5AD79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0742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786B5-07E7-289A-D609-5AFF45AE0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AE71C79D-FB27-5EB0-7AB8-4DD8B86E88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19F7EEA8-64A2-AE77-800F-8439ACAC1F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CCBE1DC-E373-D374-CCC7-E3AA3B489A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151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1EDE0-74E6-A7AC-5327-F0CE62C1C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671A3744-9937-5035-4D90-3C1BC851EB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EC573A2C-DB82-95DC-1641-EBCA3C847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B2BE67E-3E89-87A8-0799-4BCB1799FE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2736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14AF5-3689-B331-4624-F04A5D2C3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5015457F-0DB3-2F9F-F127-1BCD66676E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60293FF4-472E-48F7-B530-3B1998FFE9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E140D1B-A291-47D7-4BBB-97EF6A2118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6074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A98A8-3BC0-C66C-F410-7F365C816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906B1A28-C458-CEEE-01B6-D2E2EBCEA2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1B1865E3-9ECB-0D60-BCA1-C1648D7E52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3A08756-8E50-2E1B-DA30-2723027770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0474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9EAAB-4755-AE42-40BE-B3E9C3736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3A8F1DBF-2E2F-48A3-8550-E14E0E0686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772A0AA9-865C-74A6-AACE-AEB7868B65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0058940-80FA-1257-877D-F16C97A812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6610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F09BA-8F9E-520D-067A-5EB25F11C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4A3BE1CB-8334-24AB-F405-71F634D29C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4C9FB03C-0E1A-CBA4-F01C-612CC8255A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764AFF5-FF90-BC9A-C1BC-D8E7A4BF29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8461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88EF7C0-27F4-1D18-3EDF-64FBBA326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37E7454-F1A0-CDAF-5E53-01B7ED5F1A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637E12D-E640-FD13-033C-29C99BD71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0FC-BE23-E340-8E39-B3B7D0C61DBF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280B8B9-B565-628C-04E1-BD6A944F3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3DAA68B-4545-78FD-3BE7-64783C463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CAF5-243E-0540-B834-58F50733A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1362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736EE6-729C-23A8-55D9-4348B1F39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7A468A7-A0DA-FC0A-B47F-AACDFEA186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296F6A5-9410-0093-F451-F06803DBF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0FC-BE23-E340-8E39-B3B7D0C61DBF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2388048-E35D-9B5B-B3D1-8E91C2885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05A5429-0041-DC8B-F3B2-E233C16C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CAF5-243E-0540-B834-58F50733A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4424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C95E675-FBAA-851A-25B6-E2169145C0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ED87B5D-4CCB-D489-F147-9ABFC811C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27A7E55-4E3E-F653-B72A-B8E1AE4D2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0FC-BE23-E340-8E39-B3B7D0C61DBF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0E1163A-D5E6-AB9B-210A-9E1383846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E350367-8121-16BA-ABDC-20F947BAA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CAF5-243E-0540-B834-58F50733A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407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68816D-080D-8A00-C60B-29B1EB1E1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FD9F26C-680B-4C4A-6CBA-88A0BA721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73002CE-503E-5A76-1507-A4A840DE9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0FC-BE23-E340-8E39-B3B7D0C61DBF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6C1DAE8-F385-FAC6-FAC5-E76AEA5BD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B1FAF9F-9A58-396F-A7E8-C72311B6C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CAF5-243E-0540-B834-58F50733A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1586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368CE9-0C77-5EC6-4398-03091AD42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CA6183F-67C4-3CC9-AC39-C98F121E1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F3AFBE5-8383-3B82-5007-D6EBCCA1A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0FC-BE23-E340-8E39-B3B7D0C61DBF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21D7763-0B44-9E3A-D687-56E2E89C3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21CFB3A-A369-EEDF-6E21-8ED9A1E26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CAF5-243E-0540-B834-58F50733A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0392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67BA6B-5D00-0772-F8F6-059C35620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7178D20-AF8A-5C33-1843-A3C678D4D5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D39A90B-61B8-0702-7E1A-9B213C378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94C42FB-9D43-EECC-1367-777ED40E5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0FC-BE23-E340-8E39-B3B7D0C61DBF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6533929-FD53-555A-6D08-C451D48BA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2CCD6E6-9809-7D3D-C7A1-CC207744F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CAF5-243E-0540-B834-58F50733A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38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39EBC06-3DC1-DEB6-265D-73CC96EE3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BF9E9C9-41F6-D48D-1D90-1FC808874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7816E12-46F7-9795-BF22-03FCBF769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A193198-085D-20FF-842E-76ABED30FB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5EF6B9A-CB74-872F-D471-4B84F0D39E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6FE64BFD-F4E4-2328-5DB2-40B370AA4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0FC-BE23-E340-8E39-B3B7D0C61DBF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2812CF7F-3EAE-1159-00AE-1EB48210D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B5AFD52-0E6F-38F1-376C-4622D2C3C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CAF5-243E-0540-B834-58F50733A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451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3EEB21-7981-9120-153C-E6398FDE7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A4960AF8-6592-120E-A063-67672B31D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0FC-BE23-E340-8E39-B3B7D0C61DBF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C817E2B-7FA6-38D3-AF90-ED62BAAB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C823BD3-63EB-5F1C-2C50-0B9F5AE2B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CAF5-243E-0540-B834-58F50733A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9343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3E5D30D-D04B-6108-5F64-E0F1688D1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0FC-BE23-E340-8E39-B3B7D0C61DBF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8AD2680-99DE-4614-DD93-41940BBCA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0C765B7-719A-BCFF-11EC-FEF5F60D5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CAF5-243E-0540-B834-58F50733A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204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D038A7-D681-C263-A7AC-68797E90D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0AF33EC-D049-44BF-8BEA-6A02C0160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45328D4-40FF-BD98-E267-47A0C05A2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7D0B3BC-990A-408D-08F2-7EEC38572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0FC-BE23-E340-8E39-B3B7D0C61DBF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1451A56-5951-DE7E-B64B-A7F8D33E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2314489-1D7C-29B2-EBC4-2AB377F6E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CAF5-243E-0540-B834-58F50733A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090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F51F08-AD62-27E2-937D-103D07415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B37D156-81F2-A7E6-A785-072679B9FF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BDEC382-B19E-6120-B53C-93B559D72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C640596-0F5C-210D-8D5D-4C27D4BFB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0FC-BE23-E340-8E39-B3B7D0C61DBF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2A133A0-FD1D-0C29-BF8D-18BE813BC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BD780FA-4F38-C9A9-076C-1884D62F5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CAF5-243E-0540-B834-58F50733A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3089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DEA70D8-1F8D-BE68-358E-A0E21755C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BF18683-C673-8728-8CF6-003BE039F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26558B0-5D27-8398-17F6-B90C6C281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D530FC-BE23-E340-8E39-B3B7D0C61DBF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979FE79-DA7E-EC1B-0103-892EFBF7B1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D4356D7-87E6-3BF3-1DF5-A62760B035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C9CAF5-243E-0540-B834-58F50733A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25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metin, yazı tipi, ekran görüntüsü, beyaz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5DAB6C7-D09C-41E5-3801-16A3E6AC8F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E2F5E5FB-57E6-BAB1-F291-04901DD4EF93}"/>
              </a:ext>
            </a:extLst>
          </p:cNvPr>
          <p:cNvSpPr txBox="1"/>
          <p:nvPr/>
        </p:nvSpPr>
        <p:spPr>
          <a:xfrm>
            <a:off x="5251017" y="4272677"/>
            <a:ext cx="1689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rgbClr val="114533"/>
                </a:solidFill>
              </a:rPr>
              <a:t>AD/ SOYAD</a:t>
            </a:r>
          </a:p>
          <a:p>
            <a:pPr algn="ctr"/>
            <a:r>
              <a:rPr lang="tr-TR" sz="2000" dirty="0">
                <a:solidFill>
                  <a:srgbClr val="114533"/>
                </a:solidFill>
              </a:rPr>
              <a:t>UNVAN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C0ABD69B-A532-07AF-577C-D8EFBE165B6C}"/>
              </a:ext>
            </a:extLst>
          </p:cNvPr>
          <p:cNvSpPr txBox="1"/>
          <p:nvPr/>
        </p:nvSpPr>
        <p:spPr>
          <a:xfrm>
            <a:off x="5295433" y="4980563"/>
            <a:ext cx="1601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>
                <a:solidFill>
                  <a:srgbClr val="114533"/>
                </a:solidFill>
              </a:rPr>
              <a:t>TARİH</a:t>
            </a:r>
            <a:endParaRPr lang="tr-TR" sz="1400" dirty="0">
              <a:solidFill>
                <a:srgbClr val="1145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21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1E992-B2B7-0A58-09E2-6DD93BAE0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CCD332E9-F86D-453B-00D4-A54974C595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01C0F58F-44B8-0F66-D3B9-A075C32E1E83}"/>
              </a:ext>
            </a:extLst>
          </p:cNvPr>
          <p:cNvSpPr txBox="1"/>
          <p:nvPr/>
        </p:nvSpPr>
        <p:spPr>
          <a:xfrm>
            <a:off x="3695285" y="2500040"/>
            <a:ext cx="5120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rgbClr val="114533"/>
                </a:solidFill>
              </a:rPr>
              <a:t>EĞİTİM MÜDÜRLÜĞÜ</a:t>
            </a:r>
          </a:p>
        </p:txBody>
      </p:sp>
    </p:spTree>
    <p:extLst>
      <p:ext uri="{BB962C8B-B14F-4D97-AF65-F5344CB8AC3E}">
        <p14:creationId xmlns:p14="http://schemas.microsoft.com/office/powerpoint/2010/main" val="2452300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73E27-5F22-2619-982D-6EFB3CF76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9793AA4B-C2DB-9EE6-2748-A7E27D145540}"/>
              </a:ext>
            </a:extLst>
          </p:cNvPr>
          <p:cNvSpPr txBox="1"/>
          <p:nvPr/>
        </p:nvSpPr>
        <p:spPr>
          <a:xfrm>
            <a:off x="184803" y="268494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DERS İÇERİĞİ</a:t>
            </a:r>
            <a:endParaRPr lang="tr-TR" sz="2800" dirty="0">
              <a:solidFill>
                <a:srgbClr val="114533"/>
              </a:solidFill>
            </a:endParaRPr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5AB3365D-9C02-BE79-44C6-3DF02CDF0B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139229"/>
              </p:ext>
            </p:extLst>
          </p:nvPr>
        </p:nvGraphicFramePr>
        <p:xfrm>
          <a:off x="325558" y="858264"/>
          <a:ext cx="5449781" cy="57567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7197">
                  <a:extLst>
                    <a:ext uri="{9D8B030D-6E8A-4147-A177-3AD203B41FA5}">
                      <a16:colId xmlns:a16="http://schemas.microsoft.com/office/drawing/2014/main" val="2680455286"/>
                    </a:ext>
                  </a:extLst>
                </a:gridCol>
                <a:gridCol w="4312584">
                  <a:extLst>
                    <a:ext uri="{9D8B030D-6E8A-4147-A177-3AD203B41FA5}">
                      <a16:colId xmlns:a16="http://schemas.microsoft.com/office/drawing/2014/main" val="1411401786"/>
                    </a:ext>
                  </a:extLst>
                </a:gridCol>
              </a:tblGrid>
              <a:tr h="2783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Hafta</a:t>
                      </a:r>
                    </a:p>
                  </a:txBody>
                  <a:tcPr marL="29264" marR="29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Ders İçeriği</a:t>
                      </a:r>
                    </a:p>
                  </a:txBody>
                  <a:tcPr marL="29264" marR="29264" marT="0" marB="0" anchor="ctr"/>
                </a:tc>
                <a:extLst>
                  <a:ext uri="{0D108BD9-81ED-4DB2-BD59-A6C34878D82A}">
                    <a16:rowId xmlns:a16="http://schemas.microsoft.com/office/drawing/2014/main" val="3748080102"/>
                  </a:ext>
                </a:extLst>
              </a:tr>
              <a:tr h="8341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3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1.hafta</a:t>
                      </a:r>
                    </a:p>
                  </a:txBody>
                  <a:tcPr marL="29264" marR="29264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tr-TR" sz="13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Tanışma, Ders Tanıtımı ve Bağımlılığa Giriş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tr-TR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•Tanışma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tr-TR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•Ders ile İlgili Genel Bilgilendirme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tr-TR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•Bağımlılığa Giriş</a:t>
                      </a:r>
                    </a:p>
                  </a:txBody>
                  <a:tcPr marL="29264" marR="29264" marT="0" marB="0" anchor="ctr"/>
                </a:tc>
                <a:extLst>
                  <a:ext uri="{0D108BD9-81ED-4DB2-BD59-A6C34878D82A}">
                    <a16:rowId xmlns:a16="http://schemas.microsoft.com/office/drawing/2014/main" val="2347861276"/>
                  </a:ext>
                </a:extLst>
              </a:tr>
              <a:tr h="8341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3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2.hafta</a:t>
                      </a:r>
                    </a:p>
                  </a:txBody>
                  <a:tcPr marL="29264" marR="29264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tr-TR" sz="13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Bağımlılıkla ilgili Temel Kavramlar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tr-TR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•Bağımlılıkla ilgili Temel Kavramlar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tr-TR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•Bağımlılık Türleri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tr-TR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•Bağımlılıkta Genel İlkeler </a:t>
                      </a:r>
                    </a:p>
                  </a:txBody>
                  <a:tcPr marL="29264" marR="29264" marT="0" marB="0" anchor="ctr"/>
                </a:tc>
                <a:extLst>
                  <a:ext uri="{0D108BD9-81ED-4DB2-BD59-A6C34878D82A}">
                    <a16:rowId xmlns:a16="http://schemas.microsoft.com/office/drawing/2014/main" val="328794411"/>
                  </a:ext>
                </a:extLst>
              </a:tr>
              <a:tr h="6238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3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3.hafta</a:t>
                      </a:r>
                    </a:p>
                  </a:txBody>
                  <a:tcPr marL="29264" marR="29264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tr-TR" sz="13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Bağımlılığın Nedenleri ve Bağımlılık Süreci - 1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tr-TR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•Bağımlılıkla İlgili Kuramlar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tr-TR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•Beyin ve Bağımlılık İlişkisi</a:t>
                      </a:r>
                    </a:p>
                  </a:txBody>
                  <a:tcPr marL="29264" marR="29264" marT="0" marB="0" anchor="ctr"/>
                </a:tc>
                <a:extLst>
                  <a:ext uri="{0D108BD9-81ED-4DB2-BD59-A6C34878D82A}">
                    <a16:rowId xmlns:a16="http://schemas.microsoft.com/office/drawing/2014/main" val="2404573094"/>
                  </a:ext>
                </a:extLst>
              </a:tr>
              <a:tr h="6238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3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4.hafta</a:t>
                      </a:r>
                    </a:p>
                  </a:txBody>
                  <a:tcPr marL="29264" marR="29264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tr-TR" sz="13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Bağımlılığın Nedenleri ve Bağımlılık Süreci - 2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tr-TR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•Bağımlılıkta Risk faktörleri ve Koruyucu Faktörler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tr-TR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•Bağımlılık Kriterleri ve Bağımlılık Süreci</a:t>
                      </a:r>
                    </a:p>
                  </a:txBody>
                  <a:tcPr marL="29264" marR="29264" marT="0" marB="0" anchor="ctr"/>
                </a:tc>
                <a:extLst>
                  <a:ext uri="{0D108BD9-81ED-4DB2-BD59-A6C34878D82A}">
                    <a16:rowId xmlns:a16="http://schemas.microsoft.com/office/drawing/2014/main" val="2337766575"/>
                  </a:ext>
                </a:extLst>
              </a:tr>
              <a:tr h="8341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3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5.hafta</a:t>
                      </a:r>
                    </a:p>
                  </a:txBody>
                  <a:tcPr marL="29264" marR="29264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tr-TR" sz="13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Bağımlılıkla Mücadele ve Önleme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tr-TR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•Bağımlılıkla Mücadelede Önleme Perspektifi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tr-TR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•Bağımlılıkla Mücadelede Politikalar ve Eylem Planları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tr-TR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•Türkiye'de Bağımlılıkla Mücadele eden Kurumlar</a:t>
                      </a:r>
                    </a:p>
                  </a:txBody>
                  <a:tcPr marL="29264" marR="29264" marT="0" marB="0" anchor="ctr"/>
                </a:tc>
                <a:extLst>
                  <a:ext uri="{0D108BD9-81ED-4DB2-BD59-A6C34878D82A}">
                    <a16:rowId xmlns:a16="http://schemas.microsoft.com/office/drawing/2014/main" val="4104513189"/>
                  </a:ext>
                </a:extLst>
              </a:tr>
              <a:tr h="589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3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6.hafta</a:t>
                      </a:r>
                    </a:p>
                  </a:txBody>
                  <a:tcPr marL="29264" marR="29264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tr-TR" sz="13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Madde Bağımlılığı - 1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tr-TR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•Giriş ve Kriterler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tr-TR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•Bağımlılık Yapıcı Maddeler ve Etkileri</a:t>
                      </a:r>
                    </a:p>
                  </a:txBody>
                  <a:tcPr marL="29264" marR="29264" marT="0" marB="0" anchor="ctr"/>
                </a:tc>
                <a:extLst>
                  <a:ext uri="{0D108BD9-81ED-4DB2-BD59-A6C34878D82A}">
                    <a16:rowId xmlns:a16="http://schemas.microsoft.com/office/drawing/2014/main" val="4178265268"/>
                  </a:ext>
                </a:extLst>
              </a:tr>
              <a:tr h="589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3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7.hafta</a:t>
                      </a:r>
                    </a:p>
                  </a:txBody>
                  <a:tcPr marL="29264" marR="29264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tr-TR" sz="13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Madde Bağımlılığı - 2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tr-TR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•Bağımlılık Yapıcı Maddeler ve Etkileri - 2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tr-TR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•Nedenler ve Risk Faktörleri</a:t>
                      </a:r>
                    </a:p>
                  </a:txBody>
                  <a:tcPr marL="29264" marR="29264" marT="0" marB="0" anchor="ctr"/>
                </a:tc>
                <a:extLst>
                  <a:ext uri="{0D108BD9-81ED-4DB2-BD59-A6C34878D82A}">
                    <a16:rowId xmlns:a16="http://schemas.microsoft.com/office/drawing/2014/main" val="227385503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3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8.hafta</a:t>
                      </a:r>
                    </a:p>
                  </a:txBody>
                  <a:tcPr marL="29264" marR="29264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tr-TR" sz="13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VİZE</a:t>
                      </a:r>
                    </a:p>
                  </a:txBody>
                  <a:tcPr marL="29264" marR="29264" marT="0" marB="0" anchor="ctr"/>
                </a:tc>
                <a:extLst>
                  <a:ext uri="{0D108BD9-81ED-4DB2-BD59-A6C34878D82A}">
                    <a16:rowId xmlns:a16="http://schemas.microsoft.com/office/drawing/2014/main" val="3137786456"/>
                  </a:ext>
                </a:extLst>
              </a:tr>
            </a:tbl>
          </a:graphicData>
        </a:graphic>
      </p:graphicFrame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5B1F5A34-1C84-B0BC-015D-78DE6FC759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941819"/>
              </p:ext>
            </p:extLst>
          </p:nvPr>
        </p:nvGraphicFramePr>
        <p:xfrm>
          <a:off x="6229991" y="884063"/>
          <a:ext cx="5556582" cy="5705443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159485">
                  <a:extLst>
                    <a:ext uri="{9D8B030D-6E8A-4147-A177-3AD203B41FA5}">
                      <a16:colId xmlns:a16="http://schemas.microsoft.com/office/drawing/2014/main" val="1349603599"/>
                    </a:ext>
                  </a:extLst>
                </a:gridCol>
                <a:gridCol w="4397097">
                  <a:extLst>
                    <a:ext uri="{9D8B030D-6E8A-4147-A177-3AD203B41FA5}">
                      <a16:colId xmlns:a16="http://schemas.microsoft.com/office/drawing/2014/main" val="3108764140"/>
                    </a:ext>
                  </a:extLst>
                </a:gridCol>
              </a:tblGrid>
              <a:tr h="10766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solidFill>
                            <a:schemeClr val="bg1"/>
                          </a:solidFill>
                          <a:effectLst/>
                        </a:rPr>
                        <a:t>9.hafta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8" marR="29838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</a:rPr>
                        <a:t>Alkol Bağımlılığı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tr-TR" sz="1400" b="0" dirty="0">
                          <a:solidFill>
                            <a:srgbClr val="000000"/>
                          </a:solidFill>
                          <a:effectLst/>
                        </a:rPr>
                        <a:t>•Nedenler ve Risk Faktörleri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tr-TR" sz="1400" b="0" dirty="0">
                          <a:solidFill>
                            <a:srgbClr val="000000"/>
                          </a:solidFill>
                          <a:effectLst/>
                        </a:rPr>
                        <a:t>•Sağlık Üzerine Etkileri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tr-TR" sz="1400" b="0" dirty="0">
                          <a:solidFill>
                            <a:srgbClr val="000000"/>
                          </a:solidFill>
                          <a:effectLst/>
                        </a:rPr>
                        <a:t>•Bağımlılık Süreci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tr-TR" sz="1400" b="0" dirty="0">
                          <a:solidFill>
                            <a:srgbClr val="000000"/>
                          </a:solidFill>
                          <a:effectLst/>
                        </a:rPr>
                        <a:t>•Doğru Bilinen Yanlışlar</a:t>
                      </a:r>
                    </a:p>
                  </a:txBody>
                  <a:tcPr marL="29838" marR="29838" marT="0" marB="0" anchor="ctr"/>
                </a:tc>
                <a:extLst>
                  <a:ext uri="{0D108BD9-81ED-4DB2-BD59-A6C34878D82A}">
                    <a16:rowId xmlns:a16="http://schemas.microsoft.com/office/drawing/2014/main" val="2114645231"/>
                  </a:ext>
                </a:extLst>
              </a:tr>
              <a:tr h="8468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solidFill>
                            <a:schemeClr val="bg1"/>
                          </a:solidFill>
                          <a:effectLst/>
                        </a:rPr>
                        <a:t>10.hafta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8" marR="29838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</a:rPr>
                        <a:t>Tütün Bağımlılığı - 1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</a:rPr>
                        <a:t>•Giriş ve Kriterler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</a:rPr>
                        <a:t>•Nedenler ve Risk Faktörleri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</a:rPr>
                        <a:t>•Sağlık ve Çevre Üzerine Etkileri</a:t>
                      </a:r>
                      <a:endParaRPr lang="tr-TR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8" marR="29838" marT="0" marB="0" anchor="ctr"/>
                </a:tc>
                <a:extLst>
                  <a:ext uri="{0D108BD9-81ED-4DB2-BD59-A6C34878D82A}">
                    <a16:rowId xmlns:a16="http://schemas.microsoft.com/office/drawing/2014/main" val="670092131"/>
                  </a:ext>
                </a:extLst>
              </a:tr>
              <a:tr h="8948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solidFill>
                            <a:schemeClr val="bg1"/>
                          </a:solidFill>
                          <a:effectLst/>
                        </a:rPr>
                        <a:t>11.hafta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8" marR="29838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</a:rPr>
                        <a:t>Tütün Bağımlılığı - 2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</a:rPr>
                        <a:t>•Bağımlılık Süreci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</a:rPr>
                        <a:t>•Endüstri ve Yeni Nesil Tütün Ürünleri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</a:rPr>
                        <a:t>•Doğru Bilinen Yanlışlar</a:t>
                      </a:r>
                    </a:p>
                  </a:txBody>
                  <a:tcPr marL="29838" marR="29838" marT="0" marB="0" anchor="ctr"/>
                </a:tc>
                <a:extLst>
                  <a:ext uri="{0D108BD9-81ED-4DB2-BD59-A6C34878D82A}">
                    <a16:rowId xmlns:a16="http://schemas.microsoft.com/office/drawing/2014/main" val="2318104236"/>
                  </a:ext>
                </a:extLst>
              </a:tr>
              <a:tr h="8468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solidFill>
                            <a:schemeClr val="bg1"/>
                          </a:solidFill>
                          <a:effectLst/>
                        </a:rPr>
                        <a:t>12.hafta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8" marR="29838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</a:rPr>
                        <a:t>Davranışsal Bağımlılıklar - 1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</a:rPr>
                        <a:t>•Bağımlılık Süreci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</a:rPr>
                        <a:t>•İnternet ile ilgili davranışsal bağımlılıklar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</a:rPr>
                        <a:t>•Oyun Bağımlılığı</a:t>
                      </a:r>
                    </a:p>
                  </a:txBody>
                  <a:tcPr marL="29838" marR="29838" marT="0" marB="0" anchor="ctr"/>
                </a:tc>
                <a:extLst>
                  <a:ext uri="{0D108BD9-81ED-4DB2-BD59-A6C34878D82A}">
                    <a16:rowId xmlns:a16="http://schemas.microsoft.com/office/drawing/2014/main" val="3440704857"/>
                  </a:ext>
                </a:extLst>
              </a:tr>
              <a:tr h="6478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solidFill>
                            <a:schemeClr val="bg1"/>
                          </a:solidFill>
                          <a:effectLst/>
                        </a:rPr>
                        <a:t>13.hafta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8" marR="29838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</a:rPr>
                        <a:t>Davranışsal Bağımlılıklar - 2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</a:rPr>
                        <a:t>•Kumar Bağımlılığı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</a:rPr>
                        <a:t>•Diğer Davranışsal Bağımlılıklar</a:t>
                      </a:r>
                    </a:p>
                  </a:txBody>
                  <a:tcPr marL="29838" marR="29838" marT="0" marB="0" anchor="ctr"/>
                </a:tc>
                <a:extLst>
                  <a:ext uri="{0D108BD9-81ED-4DB2-BD59-A6C34878D82A}">
                    <a16:rowId xmlns:a16="http://schemas.microsoft.com/office/drawing/2014/main" val="3279659439"/>
                  </a:ext>
                </a:extLst>
              </a:tr>
              <a:tr h="8948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solidFill>
                            <a:schemeClr val="bg1"/>
                          </a:solidFill>
                          <a:effectLst/>
                        </a:rPr>
                        <a:t>14.hafta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8" marR="29838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</a:rPr>
                        <a:t>Bağımlılıklarla İlgili Güncel Konular ve Kapanış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</a:rPr>
                        <a:t>•Endüstri ve Yeni Bağımlılıklar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</a:rPr>
                        <a:t>•Bağımlılıklarla İlgili Önemli Konular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</a:rPr>
                        <a:t>•Değerlendirme ve Kapanış</a:t>
                      </a:r>
                      <a:endParaRPr lang="tr-TR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8" marR="29838" marT="0" marB="0" anchor="ctr"/>
                </a:tc>
                <a:extLst>
                  <a:ext uri="{0D108BD9-81ED-4DB2-BD59-A6C34878D82A}">
                    <a16:rowId xmlns:a16="http://schemas.microsoft.com/office/drawing/2014/main" val="1112746822"/>
                  </a:ext>
                </a:extLst>
              </a:tr>
              <a:tr h="4844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solidFill>
                            <a:schemeClr val="bg1"/>
                          </a:solidFill>
                          <a:effectLst/>
                        </a:rPr>
                        <a:t>15.hafta 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8" marR="298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</a:rPr>
                        <a:t>FİNAL </a:t>
                      </a:r>
                      <a:endParaRPr lang="tr-TR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8" marR="29838" marT="0" marB="0" anchor="ctr"/>
                </a:tc>
                <a:extLst>
                  <a:ext uri="{0D108BD9-81ED-4DB2-BD59-A6C34878D82A}">
                    <a16:rowId xmlns:a16="http://schemas.microsoft.com/office/drawing/2014/main" val="2945396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216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B5D45-1AE6-9CA3-47D2-FFA67C144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>
            <a:extLst>
              <a:ext uri="{FF2B5EF4-FFF2-40B4-BE49-F238E27FC236}">
                <a16:creationId xmlns:a16="http://schemas.microsoft.com/office/drawing/2014/main" id="{1F53C9DD-6231-2BD7-8A08-74972A0977A2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SİZDEN BEKLENTİLER</a:t>
            </a:r>
            <a:endParaRPr lang="tr-TR" sz="2800" dirty="0">
              <a:solidFill>
                <a:srgbClr val="114533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6586C66-EAE6-26DE-D8EB-FF89825CC968}"/>
              </a:ext>
            </a:extLst>
          </p:cNvPr>
          <p:cNvSpPr txBox="1"/>
          <p:nvPr/>
        </p:nvSpPr>
        <p:spPr>
          <a:xfrm>
            <a:off x="854853" y="1766141"/>
            <a:ext cx="8557479" cy="332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Dersi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takip etmeniz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Aktif katılarak, soru sormanız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Eleştirel düşünmeniz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Hak savunuculuğu yapmanız</a:t>
            </a:r>
          </a:p>
        </p:txBody>
      </p:sp>
      <p:pic>
        <p:nvPicPr>
          <p:cNvPr id="2" name="Resim 1" descr="taslak, çizim, kırpıntı çizim, çizgi sanatı içeren bir resim&#10;&#10;Açıklama otomatik olarak oluşturuldu">
            <a:extLst>
              <a:ext uri="{FF2B5EF4-FFF2-40B4-BE49-F238E27FC236}">
                <a16:creationId xmlns:a16="http://schemas.microsoft.com/office/drawing/2014/main" id="{1223ED3E-39AD-01B1-7CA4-76A09F8A6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2" t="13335" r="29946" b="21204"/>
          <a:stretch/>
        </p:blipFill>
        <p:spPr>
          <a:xfrm>
            <a:off x="6678033" y="1532078"/>
            <a:ext cx="4145124" cy="379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2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3AB42-CFFA-DBE8-3D1C-988AF23DA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F7218A9B-082E-6FE3-1676-A525D653DA2E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ÖLÇME VE DEĞERLENDİRME</a:t>
            </a:r>
            <a:endParaRPr lang="tr-TR" sz="2800" dirty="0">
              <a:solidFill>
                <a:srgbClr val="114533"/>
              </a:solidFill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E249FC5-D4D8-CB09-9EF1-838179475678}"/>
              </a:ext>
            </a:extLst>
          </p:cNvPr>
          <p:cNvSpPr txBox="1"/>
          <p:nvPr/>
        </p:nvSpPr>
        <p:spPr>
          <a:xfrm>
            <a:off x="945177" y="2137685"/>
            <a:ext cx="6016298" cy="2582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>
                <a:ea typeface="Calibri" panose="020F0502020204030204" pitchFamily="34" charset="0"/>
                <a:cs typeface="Calibri" panose="020F0502020204030204" pitchFamily="34" charset="0"/>
              </a:rPr>
              <a:t>Vize</a:t>
            </a:r>
          </a:p>
          <a:p>
            <a:pPr algn="just">
              <a:lnSpc>
                <a:spcPct val="150000"/>
              </a:lnSpc>
            </a:pPr>
            <a:endParaRPr lang="tr-TR" sz="22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>
                <a:ea typeface="Calibri" panose="020F0502020204030204" pitchFamily="34" charset="0"/>
                <a:cs typeface="Calibri" panose="020F0502020204030204" pitchFamily="34" charset="0"/>
              </a:rPr>
              <a:t>Final</a:t>
            </a:r>
          </a:p>
          <a:p>
            <a:pPr algn="just">
              <a:lnSpc>
                <a:spcPct val="150000"/>
              </a:lnSpc>
            </a:pPr>
            <a:endParaRPr lang="tr-TR" sz="22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>
                <a:ea typeface="Calibri" panose="020F0502020204030204" pitchFamily="34" charset="0"/>
                <a:cs typeface="Calibri" panose="020F0502020204030204" pitchFamily="34" charset="0"/>
              </a:rPr>
              <a:t>Ödevler (varsa)</a:t>
            </a:r>
          </a:p>
        </p:txBody>
      </p:sp>
      <p:pic>
        <p:nvPicPr>
          <p:cNvPr id="5" name="Resim 4" descr="grafik, logo, kırpıntı çizim, yazı tipi içeren bir resim&#10;&#10;Açıklama otomatik olarak oluşturuldu">
            <a:extLst>
              <a:ext uri="{FF2B5EF4-FFF2-40B4-BE49-F238E27FC236}">
                <a16:creationId xmlns:a16="http://schemas.microsoft.com/office/drawing/2014/main" id="{29A8BAEB-B06F-BF92-CE74-9321E0EDD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368" y="1860141"/>
            <a:ext cx="5578167" cy="313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2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1C00A-286F-88D7-35DA-AB9CF0D1A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3">
            <a:extLst>
              <a:ext uri="{FF2B5EF4-FFF2-40B4-BE49-F238E27FC236}">
                <a16:creationId xmlns:a16="http://schemas.microsoft.com/office/drawing/2014/main" id="{B416BEAE-4CF3-21C0-EC10-48CEA8790305}"/>
              </a:ext>
            </a:extLst>
          </p:cNvPr>
          <p:cNvSpPr/>
          <p:nvPr/>
        </p:nvSpPr>
        <p:spPr>
          <a:xfrm>
            <a:off x="7430109" y="1516632"/>
            <a:ext cx="3488690" cy="38247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grpSp>
        <p:nvGrpSpPr>
          <p:cNvPr id="17" name="Grup 16">
            <a:extLst>
              <a:ext uri="{FF2B5EF4-FFF2-40B4-BE49-F238E27FC236}">
                <a16:creationId xmlns:a16="http://schemas.microsoft.com/office/drawing/2014/main" id="{05106BCB-DF25-47DF-E123-75A35F2A0AC1}"/>
              </a:ext>
            </a:extLst>
          </p:cNvPr>
          <p:cNvGrpSpPr/>
          <p:nvPr/>
        </p:nvGrpSpPr>
        <p:grpSpPr>
          <a:xfrm>
            <a:off x="766269" y="2492300"/>
            <a:ext cx="6230879" cy="1873401"/>
            <a:chOff x="766269" y="2870754"/>
            <a:chExt cx="6230879" cy="1873401"/>
          </a:xfrm>
        </p:grpSpPr>
        <p:sp>
          <p:nvSpPr>
            <p:cNvPr id="14" name="object 3">
              <a:extLst>
                <a:ext uri="{FF2B5EF4-FFF2-40B4-BE49-F238E27FC236}">
                  <a16:creationId xmlns:a16="http://schemas.microsoft.com/office/drawing/2014/main" id="{D9C207CD-FFC9-28AE-FB3B-A91990C7368A}"/>
                </a:ext>
              </a:extLst>
            </p:cNvPr>
            <p:cNvSpPr txBox="1"/>
            <p:nvPr/>
          </p:nvSpPr>
          <p:spPr>
            <a:xfrm>
              <a:off x="766269" y="2870754"/>
              <a:ext cx="6230879" cy="919610"/>
            </a:xfrm>
            <a:prstGeom prst="rect">
              <a:avLst/>
            </a:prstGeom>
            <a:solidFill>
              <a:srgbClr val="104734"/>
            </a:solidFill>
          </p:spPr>
          <p:txBody>
            <a:bodyPr vert="horz" wrap="square" lIns="0" tIns="87756" rIns="0" bIns="0" rtlCol="0">
              <a:spAutoFit/>
            </a:bodyPr>
            <a:lstStyle/>
            <a:p>
              <a:pPr marL="192528">
                <a:spcBef>
                  <a:spcPts val="691"/>
                </a:spcBef>
              </a:pPr>
              <a:r>
                <a:rPr lang="tr-TR" sz="5400" b="1" spc="7" dirty="0">
                  <a:solidFill>
                    <a:srgbClr val="FFFFFF"/>
                  </a:solidFill>
                  <a:latin typeface="+mj-lt"/>
                  <a:cs typeface="Calibri" panose="020F0502020204030204" pitchFamily="34" charset="0"/>
                </a:rPr>
                <a:t>BAĞIMLILIĞA GİRİŞ</a:t>
              </a:r>
              <a:endParaRPr sz="5400" b="1" dirty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5" name="object 4">
              <a:extLst>
                <a:ext uri="{FF2B5EF4-FFF2-40B4-BE49-F238E27FC236}">
                  <a16:creationId xmlns:a16="http://schemas.microsoft.com/office/drawing/2014/main" id="{D4294958-2E84-0E0F-6A24-71C320978C36}"/>
                </a:ext>
              </a:extLst>
            </p:cNvPr>
            <p:cNvSpPr txBox="1"/>
            <p:nvPr/>
          </p:nvSpPr>
          <p:spPr>
            <a:xfrm>
              <a:off x="1379219" y="3907733"/>
              <a:ext cx="3488689" cy="836422"/>
            </a:xfrm>
            <a:prstGeom prst="rect">
              <a:avLst/>
            </a:prstGeom>
            <a:solidFill>
              <a:srgbClr val="00A84F"/>
            </a:solidFill>
          </p:spPr>
          <p:txBody>
            <a:bodyPr vert="horz" wrap="square" lIns="0" tIns="5373" rIns="0" bIns="0" rtlCol="0">
              <a:spAutoFit/>
            </a:bodyPr>
            <a:lstStyle/>
            <a:p>
              <a:pPr marL="192528">
                <a:spcBef>
                  <a:spcPts val="691"/>
                </a:spcBef>
              </a:pPr>
              <a:r>
                <a:rPr lang="tr-TR" sz="5400" b="1" spc="7" dirty="0">
                  <a:solidFill>
                    <a:srgbClr val="FFFFFF"/>
                  </a:solidFill>
                  <a:latin typeface="+mj-lt"/>
                  <a:cs typeface="Calibri" panose="020F0502020204030204" pitchFamily="34" charset="0"/>
                </a:rPr>
                <a:t>ETKİNLİĞİ</a:t>
              </a:r>
              <a:endParaRPr lang="tr-TR" sz="5400" b="1" dirty="0">
                <a:latin typeface="+mj-lt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398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9D2F9-4DC5-AF96-A3D9-CFEFF99BB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76CFDEA-6F5B-E875-3DF6-8BBF6385342C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BAĞIMLILIĞA GİRİŞ ETKİNLİĞİ</a:t>
            </a:r>
            <a:endParaRPr lang="tr-TR" sz="2800" dirty="0">
              <a:solidFill>
                <a:srgbClr val="114533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704F1F86-CD73-BBAD-321E-8E5DACE1A00C}"/>
              </a:ext>
            </a:extLst>
          </p:cNvPr>
          <p:cNvSpPr txBox="1"/>
          <p:nvPr/>
        </p:nvSpPr>
        <p:spPr>
          <a:xfrm>
            <a:off x="193116" y="1433588"/>
            <a:ext cx="8557479" cy="3598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Grup Çalışması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Tütün bağımlılığı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Alkol bağımlılığı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Madde bağımlılığı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Kumar bağımlılığı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Teknoloji bağımlılığı</a:t>
            </a:r>
          </a:p>
        </p:txBody>
      </p:sp>
      <p:pic>
        <p:nvPicPr>
          <p:cNvPr id="4" name="Resim 3" descr="taslak, çizim, yazı tipi, taramalı çizim içeren bir resim&#10;&#10;Açıklama otomatik olarak oluşturuldu">
            <a:extLst>
              <a:ext uri="{FF2B5EF4-FFF2-40B4-BE49-F238E27FC236}">
                <a16:creationId xmlns:a16="http://schemas.microsoft.com/office/drawing/2014/main" id="{8DA3CDF3-D60A-9804-75C2-61DE7DB62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9" r="17809"/>
          <a:stretch/>
        </p:blipFill>
        <p:spPr>
          <a:xfrm>
            <a:off x="6096000" y="1418755"/>
            <a:ext cx="4628271" cy="418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4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B3336-9D17-8383-CBCD-04CF9A1F8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D9DA85F-4AAB-0828-7A80-29D501A6FFCC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800" dirty="0">
              <a:solidFill>
                <a:srgbClr val="114533"/>
              </a:solidFill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A677BAD-11EE-4173-EC19-DDCB2A1FF6D9}"/>
              </a:ext>
            </a:extLst>
          </p:cNvPr>
          <p:cNvSpPr txBox="1"/>
          <p:nvPr/>
        </p:nvSpPr>
        <p:spPr>
          <a:xfrm>
            <a:off x="193116" y="195132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BAĞIMLILIĞA GİRİŞ ETKİNLİĞİ</a:t>
            </a:r>
            <a:endParaRPr lang="tr-TR" sz="2800" dirty="0">
              <a:solidFill>
                <a:srgbClr val="114533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9B717E8-CA79-DE1E-42F6-D75FF2910F79}"/>
              </a:ext>
            </a:extLst>
          </p:cNvPr>
          <p:cNvSpPr txBox="1"/>
          <p:nvPr/>
        </p:nvSpPr>
        <p:spPr>
          <a:xfrm>
            <a:off x="193116" y="1475034"/>
            <a:ext cx="7079554" cy="4613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Bağımlılık Araştırması ve Beyin Fırtınası (20-25 dakika):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r-T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İlgili bağımlılık nedir ve kişide nasıl anlaşılır?</a:t>
            </a:r>
            <a:endParaRPr lang="tr-TR" sz="2200" dirty="0">
              <a:solidFill>
                <a:prstClr val="black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Hangi durumda bağımlılık olarak adlandırılır?</a:t>
            </a:r>
            <a:endParaRPr lang="tr-TR" sz="2200" dirty="0">
              <a:solidFill>
                <a:prstClr val="black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Bu bağımlılığın yaygınlığı ne durumdadır?</a:t>
            </a:r>
            <a:endParaRPr lang="tr-TR" sz="2200" dirty="0">
              <a:solidFill>
                <a:prstClr val="black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Grup olarak bu bağımlılık hakkında ne düşünüyoruz?</a:t>
            </a:r>
            <a:endParaRPr lang="tr-TR" sz="2200" dirty="0">
              <a:solidFill>
                <a:prstClr val="black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Bu konuda toplumun önyargıları nelerdir?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r-T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r-T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Resim 7" descr="taslak, çizim, daire, sanat içeren bir resim&#10;&#10;Açıklama otomatik olarak oluşturuldu">
            <a:extLst>
              <a:ext uri="{FF2B5EF4-FFF2-40B4-BE49-F238E27FC236}">
                <a16:creationId xmlns:a16="http://schemas.microsoft.com/office/drawing/2014/main" id="{2F15CCED-FFE1-3E60-9CE5-C134CEE545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r="8328"/>
          <a:stretch/>
        </p:blipFill>
        <p:spPr>
          <a:xfrm>
            <a:off x="7348870" y="2087918"/>
            <a:ext cx="4226485" cy="286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6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39994-45DC-CB86-579B-03998A151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5529FC87-6B4C-3ABB-CBFC-641CEF1DADC4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BAĞIMLILIK NEDİR?</a:t>
            </a:r>
            <a:endParaRPr lang="tr-TR" sz="2800" dirty="0">
              <a:solidFill>
                <a:srgbClr val="114533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44B8BA2-99ED-76A1-84DA-91F13EC76CFB}"/>
              </a:ext>
            </a:extLst>
          </p:cNvPr>
          <p:cNvSpPr txBox="1"/>
          <p:nvPr/>
        </p:nvSpPr>
        <p:spPr>
          <a:xfrm>
            <a:off x="193116" y="868107"/>
            <a:ext cx="6452849" cy="5121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Bağımlılık; bir nesneye, kişiye ya da bir varlığa duyulan önlenemez istek veya bir başka iradenin etkisi altına girme durumudur.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r-T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Bağımlılık, kişinin bir şeye aşırı bağlanması ve bu durumdan zarar görmesine rağmen söz konusu madde veya davranışı terk edememesidir. 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r-T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Bağımlı kişi, kullandığı madde veya gerçekleştirdiği eylem üzerinde kontrolünü zamanla kaybeder.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0AE54F2B-F49F-FD78-0CE1-7669E494C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0140" y="1431024"/>
            <a:ext cx="4216550" cy="399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6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A233B-DDD7-6373-24D9-69B01AF53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1D4DFDA-B3FA-98FB-718C-0B32F5F30410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DEĞERLENDİRELİM</a:t>
            </a:r>
            <a:endParaRPr lang="tr-TR" sz="2800" dirty="0">
              <a:solidFill>
                <a:srgbClr val="114533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24CFDC99-FB7B-5E23-1C96-09B7818E4043}"/>
              </a:ext>
            </a:extLst>
          </p:cNvPr>
          <p:cNvSpPr txBox="1"/>
          <p:nvPr/>
        </p:nvSpPr>
        <p:spPr>
          <a:xfrm>
            <a:off x="193116" y="1359108"/>
            <a:ext cx="6930698" cy="4613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2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Maddeyi her hafta kullanıyorsa…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2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Alkolü arkadaşlarıyla dışarı çıkınca kullanıyorsa…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2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Hafta sonları oyun oynuyorsa…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2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Günde 8 saat teknolojik araçlarla geçiriyorsa…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2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Parası olduğunda büyük bir kazanç isteğiyle anında iddia için kullanıyorsa…</a:t>
            </a:r>
            <a:endParaRPr lang="tr-TR" sz="2200" dirty="0">
              <a:solidFill>
                <a:prstClr val="black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2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Günde 2-3 tane çay/kahvenin yanında sigara içiyorsa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r-TR" sz="2200" b="0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22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Kişi sizce bağımlı mıdır?</a:t>
            </a:r>
          </a:p>
        </p:txBody>
      </p:sp>
      <p:pic>
        <p:nvPicPr>
          <p:cNvPr id="5" name="Resim 4" descr="grafik, simge, sembol, yazı tipi, tasarım içeren bir resim&#10;&#10;Açıklama otomatik olarak oluşturuldu">
            <a:extLst>
              <a:ext uri="{FF2B5EF4-FFF2-40B4-BE49-F238E27FC236}">
                <a16:creationId xmlns:a16="http://schemas.microsoft.com/office/drawing/2014/main" id="{C3ED0EBF-4290-5FB9-7BA2-FE9561854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4" r="30414"/>
          <a:stretch/>
        </p:blipFill>
        <p:spPr>
          <a:xfrm>
            <a:off x="7473513" y="1103927"/>
            <a:ext cx="3134936" cy="465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3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489</Words>
  <Application>Microsoft Macintosh PowerPoint</Application>
  <PresentationFormat>Geniş ekran</PresentationFormat>
  <Paragraphs>127</Paragraphs>
  <Slides>10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Symbol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Yasin Aktaş</dc:creator>
  <cp:lastModifiedBy>Batuhan Tanrıverdi</cp:lastModifiedBy>
  <cp:revision>44</cp:revision>
  <dcterms:created xsi:type="dcterms:W3CDTF">2025-03-26T13:00:00Z</dcterms:created>
  <dcterms:modified xsi:type="dcterms:W3CDTF">2025-08-12T09:10:23Z</dcterms:modified>
</cp:coreProperties>
</file>